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10"/>
  </p:notesMasterIdLst>
  <p:handoutMasterIdLst>
    <p:handoutMasterId r:id="rId11"/>
  </p:handoutMasterIdLst>
  <p:sldIdLst>
    <p:sldId id="272" r:id="rId2"/>
    <p:sldId id="257" r:id="rId3"/>
    <p:sldId id="275" r:id="rId4"/>
    <p:sldId id="280" r:id="rId5"/>
    <p:sldId id="283" r:id="rId6"/>
    <p:sldId id="285" r:id="rId7"/>
    <p:sldId id="286" r:id="rId8"/>
    <p:sldId id="284" r:id="rId9"/>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8" autoAdjust="0"/>
    <p:restoredTop sz="94660"/>
  </p:normalViewPr>
  <p:slideViewPr>
    <p:cSldViewPr snapToGrid="0" snapToObjects="1">
      <p:cViewPr varScale="1">
        <p:scale>
          <a:sx n="102" d="100"/>
          <a:sy n="102" d="100"/>
        </p:scale>
        <p:origin x="114" y="45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dirty="0">
                <a:latin typeface="Arial" panose="020B0604020202020204" pitchFamily="34" charset="0"/>
                <a:cs typeface="Arial" panose="020B0604020202020204" pitchFamily="34" charset="0"/>
              </a:rPr>
              <a:t>Seat</a:t>
            </a:r>
            <a:r>
              <a:rPr lang="en-US" sz="1800" b="1" baseline="0" dirty="0">
                <a:latin typeface="Arial" panose="020B0604020202020204" pitchFamily="34" charset="0"/>
                <a:cs typeface="Arial" panose="020B0604020202020204" pitchFamily="34" charset="0"/>
              </a:rPr>
              <a:t> Belt Usage in </a:t>
            </a:r>
            <a:r>
              <a:rPr lang="en-US" sz="1800" b="1" baseline="0" dirty="0" smtClean="0">
                <a:latin typeface="Arial" panose="020B0604020202020204" pitchFamily="34" charset="0"/>
                <a:cs typeface="Arial" panose="020B0604020202020204" pitchFamily="34" charset="0"/>
              </a:rPr>
              <a:t>Traffic Fatalities </a:t>
            </a:r>
            <a:r>
              <a:rPr lang="en-US" sz="1800" b="1" baseline="0" dirty="0">
                <a:latin typeface="Arial" panose="020B0604020202020204" pitchFamily="34" charset="0"/>
                <a:cs typeface="Arial" panose="020B0604020202020204" pitchFamily="34" charset="0"/>
              </a:rPr>
              <a:t>Within 5 Miles of all Washington Reservations</a:t>
            </a:r>
          </a:p>
          <a:p>
            <a:pPr>
              <a:defRPr sz="18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0" baseline="0" dirty="0">
                <a:latin typeface="Arial" panose="020B0604020202020204" pitchFamily="34" charset="0"/>
                <a:cs typeface="Arial" panose="020B0604020202020204" pitchFamily="34" charset="0"/>
              </a:rPr>
              <a:t>Washington State Department of Transportation, 2012-2016</a:t>
            </a:r>
            <a:endParaRPr lang="en-US" sz="1200" b="0" dirty="0">
              <a:latin typeface="Arial" panose="020B0604020202020204" pitchFamily="34" charset="0"/>
              <a:cs typeface="Arial" panose="020B0604020202020204" pitchFamily="34" charset="0"/>
            </a:endParaRPr>
          </a:p>
        </c:rich>
      </c:tx>
      <c:layout/>
      <c:overlay val="0"/>
      <c:spPr>
        <a:noFill/>
        <a:ln>
          <a:noFill/>
        </a:ln>
        <a:effectLst/>
      </c:spPr>
    </c:title>
    <c:autoTitleDeleted val="0"/>
    <c:plotArea>
      <c:layout/>
      <c:barChart>
        <c:barDir val="col"/>
        <c:grouping val="clustered"/>
        <c:varyColors val="0"/>
        <c:ser>
          <c:idx val="0"/>
          <c:order val="0"/>
          <c:tx>
            <c:strRef>
              <c:f>[Book1.xlsx]Sheet1!$E$3</c:f>
              <c:strCache>
                <c:ptCount val="1"/>
                <c:pt idx="0">
                  <c:v>On or near reservations</c:v>
                </c:pt>
              </c:strCache>
            </c:strRef>
          </c:tx>
          <c:spPr>
            <a:solidFill>
              <a:schemeClr val="accent1"/>
            </a:solidFill>
            <a:ln>
              <a:solidFill>
                <a:schemeClr val="tx1"/>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[Book1.xlsx]Sheet1!$D$4:$D$6</c:f>
              <c:strCache>
                <c:ptCount val="3"/>
                <c:pt idx="0">
                  <c:v>Lap and Shoulder Belts Used</c:v>
                </c:pt>
                <c:pt idx="1">
                  <c:v>No Restraints Used </c:v>
                </c:pt>
                <c:pt idx="2">
                  <c:v>Unknown</c:v>
                </c:pt>
              </c:strCache>
            </c:strRef>
          </c:cat>
          <c:val>
            <c:numRef>
              <c:f>[Book1.xlsx]Sheet1!$E$4:$E$6</c:f>
              <c:numCache>
                <c:formatCode>0.0%</c:formatCode>
                <c:ptCount val="3"/>
                <c:pt idx="0">
                  <c:v>0.53800000000000003</c:v>
                </c:pt>
                <c:pt idx="1">
                  <c:v>0.31900000000000001</c:v>
                </c:pt>
                <c:pt idx="2">
                  <c:v>0.14399999999999999</c:v>
                </c:pt>
              </c:numCache>
            </c:numRef>
          </c:val>
          <c:extLst>
            <c:ext xmlns:c16="http://schemas.microsoft.com/office/drawing/2014/chart" uri="{C3380CC4-5D6E-409C-BE32-E72D297353CC}">
              <c16:uniqueId val="{00000000-D9C4-43D5-B1DD-9CDAFC715AF1}"/>
            </c:ext>
          </c:extLst>
        </c:ser>
        <c:ser>
          <c:idx val="1"/>
          <c:order val="1"/>
          <c:tx>
            <c:strRef>
              <c:f>[Book1.xlsx]Sheet1!$F$3</c:f>
              <c:strCache>
                <c:ptCount val="1"/>
                <c:pt idx="0">
                  <c:v>Statewide averages</c:v>
                </c:pt>
              </c:strCache>
            </c:strRef>
          </c:tx>
          <c:spPr>
            <a:solidFill>
              <a:srgbClr val="FFFF00"/>
            </a:solidFill>
            <a:ln>
              <a:solidFill>
                <a:schemeClr val="tx1"/>
              </a:solidFill>
            </a:ln>
            <a:effectLst/>
          </c:spPr>
          <c:invertIfNegative val="0"/>
          <c:dLbls>
            <c:dLbl>
              <c:idx val="0"/>
              <c:layout/>
              <c:tx>
                <c:rich>
                  <a:bodyPr/>
                  <a:lstStyle/>
                  <a:p>
                    <a:r>
                      <a:rPr lang="en-US" dirty="0" smtClean="0"/>
                      <a:t>94.5%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9C4-43D5-B1DD-9CDAFC715AF1}"/>
                </c:ext>
              </c:extLst>
            </c:dLbl>
            <c:dLbl>
              <c:idx val="1"/>
              <c:layout/>
              <c:tx>
                <c:rich>
                  <a:bodyPr/>
                  <a:lstStyle/>
                  <a:p>
                    <a:r>
                      <a:rPr lang="en-US" dirty="0" smtClean="0"/>
                      <a:t>5.5%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9C4-43D5-B1DD-9CDAFC715AF1}"/>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[Book1.xlsx]Sheet1!$D$4:$D$6</c:f>
              <c:strCache>
                <c:ptCount val="3"/>
                <c:pt idx="0">
                  <c:v>Lap and Shoulder Belts Used</c:v>
                </c:pt>
                <c:pt idx="1">
                  <c:v>No Restraints Used </c:v>
                </c:pt>
                <c:pt idx="2">
                  <c:v>Unknown</c:v>
                </c:pt>
              </c:strCache>
            </c:strRef>
          </c:cat>
          <c:val>
            <c:numRef>
              <c:f>[Book1.xlsx]Sheet1!$F$4:$F$6</c:f>
              <c:numCache>
                <c:formatCode>0.0%</c:formatCode>
                <c:ptCount val="3"/>
                <c:pt idx="0">
                  <c:v>0.96399999999999997</c:v>
                </c:pt>
                <c:pt idx="1">
                  <c:v>5.6000000000000001E-2</c:v>
                </c:pt>
              </c:numCache>
            </c:numRef>
          </c:val>
          <c:extLst>
            <c:ext xmlns:c16="http://schemas.microsoft.com/office/drawing/2014/chart" uri="{C3380CC4-5D6E-409C-BE32-E72D297353CC}">
              <c16:uniqueId val="{00000001-D9C4-43D5-B1DD-9CDAFC715AF1}"/>
            </c:ext>
          </c:extLst>
        </c:ser>
        <c:dLbls>
          <c:showLegendKey val="0"/>
          <c:showVal val="0"/>
          <c:showCatName val="0"/>
          <c:showSerName val="0"/>
          <c:showPercent val="0"/>
          <c:showBubbleSize val="0"/>
        </c:dLbls>
        <c:gapWidth val="219"/>
        <c:overlap val="-27"/>
        <c:axId val="9025408"/>
        <c:axId val="9026944"/>
      </c:barChart>
      <c:catAx>
        <c:axId val="902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6944"/>
        <c:crosses val="autoZero"/>
        <c:auto val="1"/>
        <c:lblAlgn val="ctr"/>
        <c:lblOffset val="100"/>
        <c:noMultiLvlLbl val="0"/>
      </c:catAx>
      <c:valAx>
        <c:axId val="9026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5408"/>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solidFill>
        <a:schemeClr val="tx1"/>
      </a:solid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0.18768</cdr:x>
      <cdr:y>0.38366</cdr:y>
    </cdr:from>
    <cdr:to>
      <cdr:x>0.18768</cdr:x>
      <cdr:y>0.43658</cdr:y>
    </cdr:to>
    <cdr:cxnSp macro="">
      <cdr:nvCxnSpPr>
        <cdr:cNvPr id="3" name="Straight Arrow Connector 2"/>
        <cdr:cNvCxnSpPr/>
      </cdr:nvCxnSpPr>
      <cdr:spPr>
        <a:xfrm xmlns:a="http://schemas.openxmlformats.org/drawingml/2006/main">
          <a:off x="1448474" y="2631153"/>
          <a:ext cx="0" cy="362900"/>
        </a:xfrm>
        <a:prstGeom xmlns:a="http://schemas.openxmlformats.org/drawingml/2006/main" prst="straightConnector1">
          <a:avLst/>
        </a:prstGeom>
        <a:ln xmlns:a="http://schemas.openxmlformats.org/drawingml/2006/main" w="47625">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0.0449</cdr:x>
      <cdr:y>0.1669</cdr:y>
    </cdr:from>
    <cdr:to>
      <cdr:x>0.23258</cdr:x>
      <cdr:y>0.38232</cdr:y>
    </cdr:to>
    <cdr:sp macro="" textlink="">
      <cdr:nvSpPr>
        <cdr:cNvPr id="4" name="TextBox 1"/>
        <cdr:cNvSpPr txBox="1"/>
      </cdr:nvSpPr>
      <cdr:spPr>
        <a:xfrm xmlns:a="http://schemas.openxmlformats.org/drawingml/2006/main">
          <a:off x="346550" y="1144614"/>
          <a:ext cx="1448475" cy="1477328"/>
        </a:xfrm>
        <a:prstGeom xmlns:a="http://schemas.openxmlformats.org/drawingml/2006/main" prst="rect">
          <a:avLst/>
        </a:prstGeom>
        <a:solidFill xmlns:a="http://schemas.openxmlformats.org/drawingml/2006/main">
          <a:schemeClr val="accent1">
            <a:lumMod val="40000"/>
            <a:lumOff val="60000"/>
            <a:alpha val="44000"/>
          </a:schemeClr>
        </a:solidFill>
        <a:ln xmlns:a="http://schemas.openxmlformats.org/drawingml/2006/main" w="3175">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smtClean="0"/>
            <a:t>Seat belts used in fatality crashes on reservations</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5530" cy="467522"/>
          </a:xfrm>
          <a:prstGeom prst="rect">
            <a:avLst/>
          </a:prstGeom>
        </p:spPr>
        <p:txBody>
          <a:bodyPr vert="horz" lIns="92345" tIns="46173" rIns="92345" bIns="46173" rtlCol="0"/>
          <a:lstStyle>
            <a:lvl1pPr algn="l">
              <a:defRPr sz="1200"/>
            </a:lvl1pPr>
          </a:lstStyle>
          <a:p>
            <a:endParaRPr lang="en-US"/>
          </a:p>
        </p:txBody>
      </p:sp>
      <p:sp>
        <p:nvSpPr>
          <p:cNvPr id="3" name="Date Placeholder 2"/>
          <p:cNvSpPr>
            <a:spLocks noGrp="1"/>
          </p:cNvSpPr>
          <p:nvPr>
            <p:ph type="dt" sz="quarter" idx="1"/>
          </p:nvPr>
        </p:nvSpPr>
        <p:spPr>
          <a:xfrm>
            <a:off x="3979125" y="1"/>
            <a:ext cx="3045529" cy="467522"/>
          </a:xfrm>
          <a:prstGeom prst="rect">
            <a:avLst/>
          </a:prstGeom>
        </p:spPr>
        <p:txBody>
          <a:bodyPr vert="horz" lIns="92345" tIns="46173" rIns="92345" bIns="46173" rtlCol="0"/>
          <a:lstStyle>
            <a:lvl1pPr algn="r">
              <a:defRPr sz="1200"/>
            </a:lvl1pPr>
          </a:lstStyle>
          <a:p>
            <a:fld id="{64583361-409C-4994-83EB-6E936FDB60E9}" type="datetimeFigureOut">
              <a:rPr lang="en-US" smtClean="0"/>
              <a:t>10/9/2018</a:t>
            </a:fld>
            <a:endParaRPr lang="en-US"/>
          </a:p>
        </p:txBody>
      </p:sp>
      <p:sp>
        <p:nvSpPr>
          <p:cNvPr id="4" name="Footer Placeholder 3"/>
          <p:cNvSpPr>
            <a:spLocks noGrp="1"/>
          </p:cNvSpPr>
          <p:nvPr>
            <p:ph type="ftr" sz="quarter" idx="2"/>
          </p:nvPr>
        </p:nvSpPr>
        <p:spPr>
          <a:xfrm>
            <a:off x="0" y="8844753"/>
            <a:ext cx="3045530" cy="467522"/>
          </a:xfrm>
          <a:prstGeom prst="rect">
            <a:avLst/>
          </a:prstGeom>
        </p:spPr>
        <p:txBody>
          <a:bodyPr vert="horz" lIns="92345" tIns="46173" rIns="92345" bIns="46173" rtlCol="0" anchor="b"/>
          <a:lstStyle>
            <a:lvl1pPr algn="l">
              <a:defRPr sz="1200"/>
            </a:lvl1pPr>
          </a:lstStyle>
          <a:p>
            <a:endParaRPr lang="en-US"/>
          </a:p>
        </p:txBody>
      </p:sp>
      <p:sp>
        <p:nvSpPr>
          <p:cNvPr id="5" name="Slide Number Placeholder 4"/>
          <p:cNvSpPr>
            <a:spLocks noGrp="1"/>
          </p:cNvSpPr>
          <p:nvPr>
            <p:ph type="sldNum" sz="quarter" idx="3"/>
          </p:nvPr>
        </p:nvSpPr>
        <p:spPr>
          <a:xfrm>
            <a:off x="3979125" y="8844753"/>
            <a:ext cx="3045529" cy="467522"/>
          </a:xfrm>
          <a:prstGeom prst="rect">
            <a:avLst/>
          </a:prstGeom>
        </p:spPr>
        <p:txBody>
          <a:bodyPr vert="horz" lIns="92345" tIns="46173" rIns="92345" bIns="46173" rtlCol="0" anchor="b"/>
          <a:lstStyle>
            <a:lvl1pPr algn="r">
              <a:defRPr sz="1200"/>
            </a:lvl1pPr>
          </a:lstStyle>
          <a:p>
            <a:fld id="{646DB93A-E1BC-4BF0-8DDE-3CDE85E2E545}" type="slidenum">
              <a:rPr lang="en-US" smtClean="0"/>
              <a:t>‹#›</a:t>
            </a:fld>
            <a:endParaRPr lang="en-US"/>
          </a:p>
        </p:txBody>
      </p:sp>
    </p:spTree>
    <p:extLst>
      <p:ext uri="{BB962C8B-B14F-4D97-AF65-F5344CB8AC3E}">
        <p14:creationId xmlns:p14="http://schemas.microsoft.com/office/powerpoint/2010/main" val="3955609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3361" tIns="46681" rIns="93361" bIns="46681"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61" tIns="46681" rIns="93361" bIns="46681" rtlCol="0"/>
          <a:lstStyle>
            <a:lvl1pPr algn="r">
              <a:defRPr sz="1200"/>
            </a:lvl1pPr>
          </a:lstStyle>
          <a:p>
            <a:fld id="{CDC538B1-E1A8-5042-93A7-E60D0B72514D}" type="datetimeFigureOut">
              <a:rPr lang="en-US" smtClean="0"/>
              <a:t>10/9/2018</a:t>
            </a:fld>
            <a:endParaRPr lang="en-US"/>
          </a:p>
        </p:txBody>
      </p:sp>
      <p:sp>
        <p:nvSpPr>
          <p:cNvPr id="4" name="Slide Image Placeholder 3"/>
          <p:cNvSpPr>
            <a:spLocks noGrp="1" noRot="1" noChangeAspect="1"/>
          </p:cNvSpPr>
          <p:nvPr>
            <p:ph type="sldImg" idx="2"/>
          </p:nvPr>
        </p:nvSpPr>
        <p:spPr>
          <a:xfrm>
            <a:off x="1185863" y="698500"/>
            <a:ext cx="4656137" cy="3490913"/>
          </a:xfrm>
          <a:prstGeom prst="rect">
            <a:avLst/>
          </a:prstGeom>
          <a:noFill/>
          <a:ln w="12700">
            <a:solidFill>
              <a:prstClr val="black"/>
            </a:solidFill>
          </a:ln>
        </p:spPr>
        <p:txBody>
          <a:bodyPr vert="horz" lIns="93361" tIns="46681" rIns="93361" bIns="46681"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1" tIns="46681" rIns="93361" bIns="466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5045"/>
            <a:ext cx="3044719" cy="465614"/>
          </a:xfrm>
          <a:prstGeom prst="rect">
            <a:avLst/>
          </a:prstGeom>
        </p:spPr>
        <p:txBody>
          <a:bodyPr vert="horz" lIns="93361" tIns="46681" rIns="93361" bIns="46681"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61" tIns="46681" rIns="93361" bIns="46681" rtlCol="0" anchor="b"/>
          <a:lstStyle>
            <a:lvl1pPr algn="r">
              <a:defRPr sz="1200"/>
            </a:lvl1pPr>
          </a:lstStyle>
          <a:p>
            <a:fld id="{37CC1620-3ACE-F248-A9BE-42C132E55C8A}" type="slidenum">
              <a:rPr lang="en-US" smtClean="0"/>
              <a:t>‹#›</a:t>
            </a:fld>
            <a:endParaRPr lang="en-US"/>
          </a:p>
        </p:txBody>
      </p:sp>
    </p:spTree>
    <p:extLst>
      <p:ext uri="{BB962C8B-B14F-4D97-AF65-F5344CB8AC3E}">
        <p14:creationId xmlns:p14="http://schemas.microsoft.com/office/powerpoint/2010/main" val="560238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CC1620-3ACE-F248-A9BE-42C132E55C8A}" type="slidenum">
              <a:rPr lang="en-US" smtClean="0"/>
              <a:t>1</a:t>
            </a:fld>
            <a:endParaRPr lang="en-US"/>
          </a:p>
        </p:txBody>
      </p:sp>
    </p:spTree>
    <p:extLst>
      <p:ext uri="{BB962C8B-B14F-4D97-AF65-F5344CB8AC3E}">
        <p14:creationId xmlns:p14="http://schemas.microsoft.com/office/powerpoint/2010/main" val="114189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726">
              <a:defRPr/>
            </a:pPr>
            <a:fld id="{37CC1620-3ACE-F248-A9BE-42C132E55C8A}" type="slidenum">
              <a:rPr lang="en-US">
                <a:solidFill>
                  <a:prstClr val="black"/>
                </a:solidFill>
                <a:latin typeface="Calibri"/>
              </a:rPr>
              <a:pPr defTabSz="461726">
                <a:defRPr/>
              </a:pPr>
              <a:t>4</a:t>
            </a:fld>
            <a:endParaRPr lang="en-US">
              <a:solidFill>
                <a:prstClr val="black"/>
              </a:solidFill>
              <a:latin typeface="Calibri"/>
            </a:endParaRPr>
          </a:p>
        </p:txBody>
      </p:sp>
    </p:spTree>
    <p:extLst>
      <p:ext uri="{BB962C8B-B14F-4D97-AF65-F5344CB8AC3E}">
        <p14:creationId xmlns:p14="http://schemas.microsoft.com/office/powerpoint/2010/main" val="170084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726">
              <a:defRPr/>
            </a:pPr>
            <a:fld id="{37CC1620-3ACE-F248-A9BE-42C132E55C8A}" type="slidenum">
              <a:rPr lang="en-US">
                <a:solidFill>
                  <a:prstClr val="black"/>
                </a:solidFill>
                <a:latin typeface="Calibri"/>
              </a:rPr>
              <a:pPr defTabSz="461726">
                <a:defRPr/>
              </a:pPr>
              <a:t>8</a:t>
            </a:fld>
            <a:endParaRPr lang="en-US">
              <a:solidFill>
                <a:prstClr val="black"/>
              </a:solidFill>
              <a:latin typeface="Calibri"/>
            </a:endParaRPr>
          </a:p>
        </p:txBody>
      </p:sp>
    </p:spTree>
    <p:extLst>
      <p:ext uri="{BB962C8B-B14F-4D97-AF65-F5344CB8AC3E}">
        <p14:creationId xmlns:p14="http://schemas.microsoft.com/office/powerpoint/2010/main" val="2229944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90C3BD-39F5-EE48-868D-8BF0A658716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4CE81-7DE4-BA41-BD5F-97F90C12BD3A}" type="slidenum">
              <a:rPr lang="en-US" smtClean="0"/>
              <a:t>‹#›</a:t>
            </a:fld>
            <a:endParaRPr lang="en-US"/>
          </a:p>
        </p:txBody>
      </p:sp>
    </p:spTree>
    <p:extLst>
      <p:ext uri="{BB962C8B-B14F-4D97-AF65-F5344CB8AC3E}">
        <p14:creationId xmlns:p14="http://schemas.microsoft.com/office/powerpoint/2010/main" val="3631077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C3BD-39F5-EE48-868D-8BF0A658716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181394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C3BD-39F5-EE48-868D-8BF0A658716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24520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C3BD-39F5-EE48-868D-8BF0A658716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243511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0C3BD-39F5-EE48-868D-8BF0A6587169}"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11873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90C3BD-39F5-EE48-868D-8BF0A658716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199378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90C3BD-39F5-EE48-868D-8BF0A6587169}"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338302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90C3BD-39F5-EE48-868D-8BF0A6587169}"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329518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0C3BD-39F5-EE48-868D-8BF0A6587169}"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280144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0C3BD-39F5-EE48-868D-8BF0A658716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4CE81-7DE4-BA41-BD5F-97F90C12BD3A}" type="slidenum">
              <a:rPr lang="en-US" smtClean="0"/>
              <a:t>‹#›</a:t>
            </a:fld>
            <a:endParaRPr lang="en-US"/>
          </a:p>
        </p:txBody>
      </p:sp>
    </p:spTree>
    <p:extLst>
      <p:ext uri="{BB962C8B-B14F-4D97-AF65-F5344CB8AC3E}">
        <p14:creationId xmlns:p14="http://schemas.microsoft.com/office/powerpoint/2010/main" val="1679023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0C3BD-39F5-EE48-868D-8BF0A6587169}"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89703B-F707-644A-8F16-16E52AB5B640}" type="slidenum">
              <a:rPr lang="en-US" smtClean="0"/>
              <a:t>‹#›</a:t>
            </a:fld>
            <a:endParaRPr lang="en-US"/>
          </a:p>
        </p:txBody>
      </p:sp>
    </p:spTree>
    <p:extLst>
      <p:ext uri="{BB962C8B-B14F-4D97-AF65-F5344CB8AC3E}">
        <p14:creationId xmlns:p14="http://schemas.microsoft.com/office/powerpoint/2010/main" val="2853871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0C3BD-39F5-EE48-868D-8BF0A6587169}" type="datetimeFigureOut">
              <a:rPr lang="en-US" smtClean="0"/>
              <a:t>10/9/2018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9703B-F707-644A-8F16-16E52AB5B640}" type="slidenum">
              <a:rPr lang="en-US" smtClean="0"/>
              <a:t>‹#›</a:t>
            </a:fld>
            <a:endParaRPr lang="en-US"/>
          </a:p>
        </p:txBody>
      </p:sp>
    </p:spTree>
    <p:extLst>
      <p:ext uri="{BB962C8B-B14F-4D97-AF65-F5344CB8AC3E}">
        <p14:creationId xmlns:p14="http://schemas.microsoft.com/office/powerpoint/2010/main" val="83597723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hyperlink" Target="mailto:swaller@wtsc.w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nvSpPr>
        <p:spPr>
          <a:xfrm>
            <a:off x="74815" y="718869"/>
            <a:ext cx="4741556" cy="47216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Tribal Traffic Safety Advisory Board (TTSAB</a:t>
            </a:r>
            <a:r>
              <a:rPr lang="en-US" b="1" dirty="0" smtClean="0"/>
              <a:t>):</a:t>
            </a:r>
            <a:endParaRPr lang="en-US" dirty="0"/>
          </a:p>
          <a:p>
            <a:endParaRPr lang="en-US" sz="2800" b="1" dirty="0" smtClean="0"/>
          </a:p>
          <a:p>
            <a:r>
              <a:rPr lang="en-US" sz="2400" b="1" dirty="0" smtClean="0"/>
              <a:t>“Working </a:t>
            </a:r>
            <a:r>
              <a:rPr lang="en-US" sz="2400" b="1" dirty="0"/>
              <a:t>Together to Reduce Traffic-related Fatalities and Serious </a:t>
            </a:r>
            <a:r>
              <a:rPr lang="en-US" sz="2400" b="1" dirty="0" smtClean="0"/>
              <a:t>Injuries of Native Americans in Washington.”</a:t>
            </a:r>
            <a:endParaRPr lang="en-US" sz="2400" dirty="0"/>
          </a:p>
          <a:p>
            <a:r>
              <a:rPr lang="en-US" sz="3600" b="1" dirty="0"/>
              <a:t> </a:t>
            </a:r>
            <a:endParaRPr lang="en-US" sz="3600" dirty="0"/>
          </a:p>
        </p:txBody>
      </p:sp>
      <p:sp>
        <p:nvSpPr>
          <p:cNvPr id="6" name="Subtitle 2"/>
          <p:cNvSpPr>
            <a:spLocks noGrp="1"/>
          </p:cNvSpPr>
          <p:nvPr/>
        </p:nvSpPr>
        <p:spPr>
          <a:xfrm>
            <a:off x="3895918" y="5347070"/>
            <a:ext cx="5186429" cy="9899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smtClean="0">
                <a:solidFill>
                  <a:schemeClr val="tx1"/>
                </a:solidFill>
                <a:latin typeface="+mj-lt"/>
              </a:rPr>
              <a:t>October 12, 2018</a:t>
            </a:r>
          </a:p>
          <a:p>
            <a:pPr algn="l"/>
            <a:r>
              <a:rPr lang="en-US" sz="1800" b="1" dirty="0" smtClean="0">
                <a:solidFill>
                  <a:schemeClr val="tx1"/>
                </a:solidFill>
                <a:latin typeface="+mj-lt"/>
              </a:rPr>
              <a:t>Scott Waller, Program Manager</a:t>
            </a:r>
          </a:p>
          <a:p>
            <a:pPr algn="l"/>
            <a:r>
              <a:rPr lang="en-US" sz="1800" b="1" dirty="0" smtClean="0">
                <a:solidFill>
                  <a:schemeClr val="tx1"/>
                </a:solidFill>
                <a:latin typeface="+mj-lt"/>
              </a:rPr>
              <a:t>Washington Traffic Safety Commission</a:t>
            </a:r>
            <a:endParaRPr lang="en-US" sz="1800" b="1" dirty="0">
              <a:solidFill>
                <a:schemeClr val="tx1"/>
              </a:solidFill>
              <a:latin typeface="+mj-lt"/>
            </a:endParaRPr>
          </a:p>
        </p:txBody>
      </p:sp>
    </p:spTree>
    <p:extLst>
      <p:ext uri="{BB962C8B-B14F-4D97-AF65-F5344CB8AC3E}">
        <p14:creationId xmlns:p14="http://schemas.microsoft.com/office/powerpoint/2010/main" val="134378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nvSpPr>
        <p:spPr>
          <a:xfrm>
            <a:off x="58189" y="539516"/>
            <a:ext cx="6375861" cy="26420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t>Objective</a:t>
            </a:r>
            <a:r>
              <a:rPr lang="en-US" sz="3200" b="1" dirty="0" smtClean="0"/>
              <a:t>:</a:t>
            </a:r>
          </a:p>
          <a:p>
            <a:pPr algn="l">
              <a:spcBef>
                <a:spcPts val="1200"/>
              </a:spcBef>
            </a:pPr>
            <a:r>
              <a:rPr lang="en-US" sz="2400" dirty="0" smtClean="0"/>
              <a:t>To provide an overview of the Tribal </a:t>
            </a:r>
            <a:r>
              <a:rPr lang="en-US" sz="2400" dirty="0"/>
              <a:t>Traffic Safety Advisory Board </a:t>
            </a:r>
            <a:r>
              <a:rPr lang="en-US" sz="2400" dirty="0" smtClean="0"/>
              <a:t>and present some important data regarding traffic safety priorities in Indian Country.</a:t>
            </a:r>
            <a:endParaRPr lang="en-US" sz="2400" dirty="0"/>
          </a:p>
          <a:p>
            <a:pPr algn="l"/>
            <a:endParaRPr lang="en-US" sz="3600" b="1" kern="1200" dirty="0">
              <a:latin typeface="Arial Black"/>
              <a:cs typeface="Arial Black"/>
            </a:endParaRPr>
          </a:p>
        </p:txBody>
      </p:sp>
      <p:sp>
        <p:nvSpPr>
          <p:cNvPr id="2" name="Rectangle 1"/>
          <p:cNvSpPr/>
          <p:nvPr/>
        </p:nvSpPr>
        <p:spPr>
          <a:xfrm>
            <a:off x="0" y="3020209"/>
            <a:ext cx="6558742" cy="3323987"/>
          </a:xfrm>
          <a:prstGeom prst="rect">
            <a:avLst/>
          </a:prstGeom>
        </p:spPr>
        <p:txBody>
          <a:bodyPr wrap="square">
            <a:spAutoFit/>
          </a:bodyPr>
          <a:lstStyle/>
          <a:p>
            <a:pPr>
              <a:spcBef>
                <a:spcPts val="1200"/>
              </a:spcBef>
            </a:pPr>
            <a:r>
              <a:rPr lang="en-US" sz="3200" b="1" u="sng" dirty="0" smtClean="0"/>
              <a:t>Purpose</a:t>
            </a:r>
            <a:r>
              <a:rPr lang="en-US" sz="3200" b="1" dirty="0" smtClean="0"/>
              <a:t>: </a:t>
            </a:r>
            <a:endParaRPr lang="en-US" sz="3200" dirty="0" smtClean="0">
              <a:latin typeface="Arial" panose="020B0604020202020204" pitchFamily="34" charset="0"/>
              <a:ea typeface="Times New Roman" panose="02020603050405020304" pitchFamily="18" charset="0"/>
            </a:endParaRPr>
          </a:p>
          <a:p>
            <a:pPr>
              <a:spcBef>
                <a:spcPts val="1200"/>
              </a:spcBef>
            </a:pPr>
            <a:r>
              <a:rPr lang="en-US" sz="2400" dirty="0" smtClean="0">
                <a:latin typeface="Arial" panose="020B0604020202020204" pitchFamily="34" charset="0"/>
                <a:ea typeface="Times New Roman" panose="02020603050405020304" pitchFamily="18" charset="0"/>
              </a:rPr>
              <a:t>The </a:t>
            </a:r>
            <a:r>
              <a:rPr lang="en-US" sz="2400" dirty="0">
                <a:latin typeface="Arial" panose="020B0604020202020204" pitchFamily="34" charset="0"/>
                <a:ea typeface="Times New Roman" panose="02020603050405020304" pitchFamily="18" charset="0"/>
              </a:rPr>
              <a:t>Tribal Traffic Safety Advisory Board was created so </a:t>
            </a:r>
            <a:r>
              <a:rPr lang="en-US" sz="2400" dirty="0" smtClean="0">
                <a:latin typeface="Arial" panose="020B0604020202020204" pitchFamily="34" charset="0"/>
                <a:ea typeface="Times New Roman" panose="02020603050405020304" pitchFamily="18" charset="0"/>
              </a:rPr>
              <a:t>Tribes </a:t>
            </a:r>
            <a:r>
              <a:rPr lang="en-US" sz="2400" dirty="0">
                <a:latin typeface="Arial" panose="020B0604020202020204" pitchFamily="34" charset="0"/>
                <a:ea typeface="Times New Roman" panose="02020603050405020304" pitchFamily="18" charset="0"/>
              </a:rPr>
              <a:t>and the Washington Traffic Safety Commission could work proactively to reduce deaths and injuries of </a:t>
            </a:r>
            <a:r>
              <a:rPr lang="en-US" sz="2400" dirty="0" smtClean="0">
                <a:latin typeface="Arial" panose="020B0604020202020204" pitchFamily="34" charset="0"/>
                <a:ea typeface="Times New Roman" panose="02020603050405020304" pitchFamily="18" charset="0"/>
              </a:rPr>
              <a:t>American Indians and Alaskan Natives in transportation fatalities. The </a:t>
            </a:r>
            <a:r>
              <a:rPr lang="en-US" sz="2400" dirty="0">
                <a:latin typeface="Arial" panose="020B0604020202020204" pitchFamily="34" charset="0"/>
                <a:ea typeface="Times New Roman" panose="02020603050405020304" pitchFamily="18" charset="0"/>
              </a:rPr>
              <a:t>TTSAB has been meeting monthly since </a:t>
            </a:r>
            <a:r>
              <a:rPr lang="en-US" sz="2400" dirty="0" smtClean="0">
                <a:latin typeface="Arial" panose="020B0604020202020204" pitchFamily="34" charset="0"/>
                <a:ea typeface="Times New Roman" panose="02020603050405020304" pitchFamily="18" charset="0"/>
              </a:rPr>
              <a:t>2012.</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651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027" name="Picture 3" descr="C:\Users\dezerae.hayes\Desktop\Target Zero Map.tif"/>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136198" y="0"/>
            <a:ext cx="8871603"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90176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636442" y="108858"/>
            <a:ext cx="7872153" cy="5105400"/>
          </a:xfrm>
          <a:prstGeom prst="rect">
            <a:avLst/>
          </a:prstGeom>
        </p:spPr>
      </p:pic>
      <p:pic>
        <p:nvPicPr>
          <p:cNvPr id="2050"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8608" y="5368018"/>
            <a:ext cx="852782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533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6851253-89D5-4B35-8EB1-C65233C478D2}"/>
              </a:ext>
            </a:extLst>
          </p:cNvPr>
          <p:cNvGraphicFramePr>
            <a:graphicFrameLocks/>
          </p:cNvGraphicFramePr>
          <p:nvPr>
            <p:extLst>
              <p:ext uri="{D42A27DB-BD31-4B8C-83A1-F6EECF244321}">
                <p14:modId xmlns:p14="http://schemas.microsoft.com/office/powerpoint/2010/main" val="2744034651"/>
              </p:ext>
            </p:extLst>
          </p:nvPr>
        </p:nvGraphicFramePr>
        <p:xfrm>
          <a:off x="0" y="8092"/>
          <a:ext cx="7717971"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41495" y="2463536"/>
            <a:ext cx="3149905" cy="1077218"/>
          </a:xfrm>
          <a:prstGeom prst="rect">
            <a:avLst/>
          </a:prstGeom>
          <a:solidFill>
            <a:schemeClr val="accent2">
              <a:lumMod val="60000"/>
              <a:lumOff val="40000"/>
            </a:schemeClr>
          </a:solidFill>
          <a:ln>
            <a:solidFill>
              <a:schemeClr val="tx1"/>
            </a:solidFill>
          </a:ln>
        </p:spPr>
        <p:txBody>
          <a:bodyPr wrap="square" rtlCol="0">
            <a:spAutoFit/>
          </a:bodyPr>
          <a:lstStyle/>
          <a:p>
            <a:r>
              <a:rPr lang="en-US" sz="1600" dirty="0" smtClean="0"/>
              <a:t>The </a:t>
            </a:r>
            <a:r>
              <a:rPr lang="en-US" sz="1600" dirty="0"/>
              <a:t>occupant was either partially or completely ejected from the </a:t>
            </a:r>
            <a:r>
              <a:rPr lang="en-US" sz="1600" dirty="0" smtClean="0"/>
              <a:t>vehicle in 80 out of  the 122 “No Restraints Used” cases.</a:t>
            </a:r>
            <a:endParaRPr lang="en-US" sz="1600" dirty="0"/>
          </a:p>
        </p:txBody>
      </p:sp>
      <p:cxnSp>
        <p:nvCxnSpPr>
          <p:cNvPr id="5" name="Straight Arrow Connector 4"/>
          <p:cNvCxnSpPr/>
          <p:nvPr/>
        </p:nvCxnSpPr>
        <p:spPr>
          <a:xfrm flipH="1">
            <a:off x="3965731" y="3530883"/>
            <a:ext cx="276398" cy="537632"/>
          </a:xfrm>
          <a:prstGeom prst="straightConnector1">
            <a:avLst/>
          </a:prstGeom>
          <a:ln w="47625">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56801" y="1152706"/>
            <a:ext cx="1302184" cy="1200329"/>
          </a:xfrm>
          <a:prstGeom prst="rect">
            <a:avLst/>
          </a:prstGeom>
          <a:solidFill>
            <a:srgbClr val="FFFF00"/>
          </a:solidFill>
          <a:ln w="3175">
            <a:solidFill>
              <a:schemeClr val="tx1"/>
            </a:solidFill>
          </a:ln>
        </p:spPr>
        <p:txBody>
          <a:bodyPr wrap="square" rtlCol="0">
            <a:spAutoFit/>
          </a:bodyPr>
          <a:lstStyle/>
          <a:p>
            <a:r>
              <a:rPr lang="en-US" dirty="0" smtClean="0"/>
              <a:t>Overall state rate for seat belt use</a:t>
            </a:r>
            <a:endParaRPr lang="en-US" dirty="0"/>
          </a:p>
        </p:txBody>
      </p:sp>
    </p:spTree>
    <p:extLst>
      <p:ext uri="{BB962C8B-B14F-4D97-AF65-F5344CB8AC3E}">
        <p14:creationId xmlns:p14="http://schemas.microsoft.com/office/powerpoint/2010/main" val="208737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nvSpPr>
        <p:spPr>
          <a:xfrm>
            <a:off x="58189" y="539516"/>
            <a:ext cx="6375861" cy="6068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u="sng" dirty="0" smtClean="0"/>
              <a:t>Centennial Accord</a:t>
            </a:r>
            <a:r>
              <a:rPr lang="en-US" sz="3200" b="1" dirty="0" smtClean="0"/>
              <a:t>:</a:t>
            </a:r>
            <a:endParaRPr lang="en-US" sz="3200" b="1" dirty="0" smtClean="0"/>
          </a:p>
          <a:p>
            <a:pPr algn="l">
              <a:spcBef>
                <a:spcPts val="1200"/>
              </a:spcBef>
            </a:pPr>
            <a:r>
              <a:rPr lang="en-US" sz="2400" dirty="0"/>
              <a:t>The Washington Traffic Safety Commission (WTSC) Centennial Accord mission is to work proactively with tribal governments statewide to reduce deaths and injuries of Native Americans resulting from traffic crashes. </a:t>
            </a:r>
            <a:endParaRPr lang="en-US" sz="2400" dirty="0" smtClean="0"/>
          </a:p>
          <a:p>
            <a:pPr algn="l">
              <a:spcBef>
                <a:spcPts val="1200"/>
              </a:spcBef>
            </a:pPr>
            <a:r>
              <a:rPr lang="en-US" sz="2400" dirty="0" smtClean="0"/>
              <a:t>WTSC’s Centennial </a:t>
            </a:r>
            <a:r>
              <a:rPr lang="en-US" sz="2400" dirty="0"/>
              <a:t>Accord Plan includes a foundational element of creating a Tribal Traffic Safety Advisory Board (TTSAB) to assist both the tribes and the WTSC in planning and effectively funding traffic safety initiatives focused on reducing traffic related deaths of Native Americans in Washington.  </a:t>
            </a:r>
          </a:p>
          <a:p>
            <a:pPr algn="l">
              <a:spcBef>
                <a:spcPts val="1200"/>
              </a:spcBef>
            </a:pPr>
            <a:endParaRPr lang="en-US" sz="2400" b="1" kern="1200" dirty="0">
              <a:latin typeface="Arial Black"/>
              <a:cs typeface="Arial Black"/>
            </a:endParaRPr>
          </a:p>
        </p:txBody>
      </p:sp>
    </p:spTree>
    <p:extLst>
      <p:ext uri="{BB962C8B-B14F-4D97-AF65-F5344CB8AC3E}">
        <p14:creationId xmlns:p14="http://schemas.microsoft.com/office/powerpoint/2010/main" val="79302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4268" y="512679"/>
            <a:ext cx="6212264" cy="4001095"/>
          </a:xfrm>
          <a:prstGeom prst="rect">
            <a:avLst/>
          </a:prstGeom>
        </p:spPr>
        <p:txBody>
          <a:bodyPr wrap="square">
            <a:spAutoFit/>
          </a:bodyPr>
          <a:lstStyle/>
          <a:p>
            <a:pPr>
              <a:spcBef>
                <a:spcPts val="1200"/>
              </a:spcBef>
            </a:pPr>
            <a:r>
              <a:rPr lang="en-US" sz="3200" b="1" u="sng" dirty="0" smtClean="0"/>
              <a:t>Investments</a:t>
            </a:r>
            <a:r>
              <a:rPr lang="en-US" sz="3200" b="1" dirty="0" smtClean="0"/>
              <a:t>: </a:t>
            </a:r>
            <a:endParaRPr lang="en-US" sz="3200" dirty="0" smtClean="0">
              <a:latin typeface="Arial" panose="020B0604020202020204" pitchFamily="34" charset="0"/>
              <a:ea typeface="Times New Roman" panose="02020603050405020304" pitchFamily="18" charset="0"/>
            </a:endParaRPr>
          </a:p>
          <a:p>
            <a:pPr marL="342900" indent="-342900">
              <a:spcBef>
                <a:spcPts val="1200"/>
              </a:spcBef>
              <a:buFont typeface="Arial" panose="020B0604020202020204" pitchFamily="34" charset="0"/>
              <a:buChar char="•"/>
            </a:pPr>
            <a:r>
              <a:rPr lang="en-US" sz="2400" dirty="0" smtClean="0">
                <a:latin typeface="Arial" panose="020B0604020202020204" pitchFamily="34" charset="0"/>
                <a:ea typeface="Times New Roman" panose="02020603050405020304" pitchFamily="18" charset="0"/>
              </a:rPr>
              <a:t>Invest </a:t>
            </a:r>
            <a:r>
              <a:rPr lang="en-US" sz="2400" dirty="0">
                <a:latin typeface="Arial" panose="020B0604020202020204" pitchFamily="34" charset="0"/>
                <a:ea typeface="Times New Roman" panose="02020603050405020304" pitchFamily="18" charset="0"/>
              </a:rPr>
              <a:t>financial resources in proven countermeasures to save lives and prevent injuries on tribal lands.</a:t>
            </a:r>
          </a:p>
          <a:p>
            <a:pPr marL="342900" indent="-342900">
              <a:spcBef>
                <a:spcPts val="1200"/>
              </a:spcBef>
              <a:buFont typeface="Arial" panose="020B0604020202020204" pitchFamily="34" charset="0"/>
              <a:buChar char="•"/>
            </a:pPr>
            <a:r>
              <a:rPr lang="en-US" sz="2400" dirty="0" smtClean="0">
                <a:latin typeface="Arial" panose="020B0604020202020204" pitchFamily="34" charset="0"/>
                <a:ea typeface="Times New Roman" panose="02020603050405020304" pitchFamily="18" charset="0"/>
              </a:rPr>
              <a:t>Block </a:t>
            </a:r>
            <a:r>
              <a:rPr lang="en-US" sz="2400" dirty="0">
                <a:latin typeface="Arial" panose="020B0604020202020204" pitchFamily="34" charset="0"/>
                <a:ea typeface="Times New Roman" panose="02020603050405020304" pitchFamily="18" charset="0"/>
              </a:rPr>
              <a:t>grant to the Northwest Association of Tribal Enforcement Officers (NATEO) for law enforcement training and equipment.</a:t>
            </a:r>
          </a:p>
          <a:p>
            <a:pPr marL="342900" indent="-342900">
              <a:spcBef>
                <a:spcPts val="1200"/>
              </a:spcBef>
              <a:buFont typeface="Arial" panose="020B0604020202020204" pitchFamily="34" charset="0"/>
              <a:buChar char="•"/>
            </a:pPr>
            <a:r>
              <a:rPr lang="en-US" sz="2400" dirty="0" smtClean="0">
                <a:latin typeface="Arial" panose="020B0604020202020204" pitchFamily="34" charset="0"/>
                <a:ea typeface="Times New Roman" panose="02020603050405020304" pitchFamily="18" charset="0"/>
              </a:rPr>
              <a:t>Improve </a:t>
            </a:r>
            <a:r>
              <a:rPr lang="en-US" sz="2400" dirty="0">
                <a:latin typeface="Arial" panose="020B0604020202020204" pitchFamily="34" charset="0"/>
                <a:ea typeface="Times New Roman" panose="02020603050405020304" pitchFamily="18" charset="0"/>
              </a:rPr>
              <a:t>crash data on tribal lands.</a:t>
            </a:r>
          </a:p>
        </p:txBody>
      </p:sp>
    </p:spTree>
    <p:extLst>
      <p:ext uri="{BB962C8B-B14F-4D97-AF65-F5344CB8AC3E}">
        <p14:creationId xmlns:p14="http://schemas.microsoft.com/office/powerpoint/2010/main" val="303650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1891" y="2532974"/>
            <a:ext cx="7980218" cy="1538883"/>
          </a:xfrm>
          <a:prstGeom prst="rect">
            <a:avLst/>
          </a:prstGeom>
        </p:spPr>
        <p:txBody>
          <a:bodyPr wrap="square">
            <a:spAutoFit/>
          </a:bodyPr>
          <a:lstStyle/>
          <a:p>
            <a:pPr algn="ctr">
              <a:spcBef>
                <a:spcPts val="1200"/>
              </a:spcBef>
            </a:pPr>
            <a:r>
              <a:rPr lang="en-US" sz="3600" b="1" dirty="0">
                <a:ea typeface="Times New Roman" panose="02020603050405020304" pitchFamily="18" charset="0"/>
              </a:rPr>
              <a:t>For more information, contact:</a:t>
            </a:r>
            <a:endParaRPr lang="en-US" sz="3600" dirty="0">
              <a:ea typeface="Times New Roman" panose="02020603050405020304" pitchFamily="18" charset="0"/>
            </a:endParaRPr>
          </a:p>
          <a:p>
            <a:pPr>
              <a:spcBef>
                <a:spcPts val="1200"/>
              </a:spcBef>
            </a:pPr>
            <a:r>
              <a:rPr lang="en-US" sz="2400" dirty="0" smtClean="0">
                <a:latin typeface="+mj-lt"/>
                <a:ea typeface="Times New Roman" panose="02020603050405020304" pitchFamily="18" charset="0"/>
              </a:rPr>
              <a:t>Scott </a:t>
            </a:r>
            <a:r>
              <a:rPr lang="en-US" sz="2400" dirty="0">
                <a:latin typeface="+mj-lt"/>
                <a:ea typeface="Times New Roman" panose="02020603050405020304" pitchFamily="18" charset="0"/>
              </a:rPr>
              <a:t>Waller, WTSC Program Manager, (360) 725-9885, </a:t>
            </a:r>
            <a:r>
              <a:rPr lang="en-US" sz="2400" u="sng" dirty="0" smtClean="0">
                <a:solidFill>
                  <a:srgbClr val="0563C1"/>
                </a:solidFill>
                <a:latin typeface="+mj-lt"/>
                <a:ea typeface="Times New Roman" panose="02020603050405020304" pitchFamily="18" charset="0"/>
                <a:hlinkClick r:id="rId4"/>
              </a:rPr>
              <a:t>swaller@wtsc.wa.gov</a:t>
            </a:r>
            <a:endParaRPr lang="en-US" sz="2400" dirty="0">
              <a:latin typeface="+mj-lt"/>
              <a:ea typeface="Times New Roman" panose="02020603050405020304" pitchFamily="18" charset="0"/>
            </a:endParaRPr>
          </a:p>
        </p:txBody>
      </p:sp>
      <p:pic>
        <p:nvPicPr>
          <p:cNvPr id="3" name="Picture 2"/>
          <p:cNvPicPr/>
          <p:nvPr/>
        </p:nvPicPr>
        <p:blipFill>
          <a:blip r:embed="rId5">
            <a:extLst>
              <a:ext uri="{BEBA8EAE-BF5A-486C-A8C5-ECC9F3942E4B}">
                <a14:imgProps xmlns:a14="http://schemas.microsoft.com/office/drawing/2010/main">
                  <a14:imgLayer r:embed="rId6">
                    <a14:imgEffect>
                      <a14:sharpenSoften amount="100000"/>
                    </a14:imgEffect>
                    <a14:imgEffect>
                      <a14:brightnessContrast bright="-2000" contrast="100000"/>
                    </a14:imgEffect>
                  </a14:imgLayer>
                </a14:imgProps>
              </a:ext>
            </a:extLst>
          </a:blip>
          <a:stretch>
            <a:fillRect/>
          </a:stretch>
        </p:blipFill>
        <p:spPr>
          <a:xfrm>
            <a:off x="0" y="5366657"/>
            <a:ext cx="9144000" cy="1491343"/>
          </a:xfrm>
          <a:prstGeom prst="rect">
            <a:avLst/>
          </a:prstGeom>
        </p:spPr>
      </p:pic>
    </p:spTree>
    <p:extLst>
      <p:ext uri="{BB962C8B-B14F-4D97-AF65-F5344CB8AC3E}">
        <p14:creationId xmlns:p14="http://schemas.microsoft.com/office/powerpoint/2010/main" val="109541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9702</TotalTime>
  <Words>320</Words>
  <Application>Microsoft Office PowerPoint</Application>
  <PresentationFormat>On-screen Show (4:3)</PresentationFormat>
  <Paragraphs>30</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Media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 Laguio</dc:creator>
  <cp:lastModifiedBy>Waller, Scott (WTSC)</cp:lastModifiedBy>
  <cp:revision>64</cp:revision>
  <cp:lastPrinted>2018-09-20T22:45:04Z</cp:lastPrinted>
  <dcterms:created xsi:type="dcterms:W3CDTF">2013-08-27T19:14:23Z</dcterms:created>
  <dcterms:modified xsi:type="dcterms:W3CDTF">2018-10-09T18:57:50Z</dcterms:modified>
</cp:coreProperties>
</file>